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3" r:id="rId3"/>
    <p:sldId id="256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Hm8KjpQr98" TargetMode="External"/><Relationship Id="rId2" Type="http://schemas.openxmlformats.org/officeDocument/2006/relationships/hyperlink" Target="https://www.youtube.com/watch?v=q-tF7LX7yeo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361" y="448888"/>
            <a:ext cx="818526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 smtClean="0">
                <a:solidFill>
                  <a:srgbClr val="00B0F0"/>
                </a:solidFill>
                <a:latin typeface="Twinkl Cursive Looped" panose="02000000000000000000" pitchFamily="2" charset="0"/>
              </a:rPr>
              <a:t>Let’s Practise!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15 + 3 =                                      26 + 1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20 + 6 =                                     31 + 3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42 + 3 =                                     56 + 5 =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Write down all the number bonds to 20 you can think of e.g. 19 + 1= 20         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215" y="626226"/>
            <a:ext cx="96815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u="sng" dirty="0">
                <a:solidFill>
                  <a:srgbClr val="00B0F0"/>
                </a:solidFill>
                <a:latin typeface="Twinkl Cursive Looped" panose="02000000000000000000" pitchFamily="2" charset="0"/>
              </a:rPr>
              <a:t>Let’s Practise!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15 + 3 = 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18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                     26 </a:t>
            </a:r>
            <a:r>
              <a:rPr lang="en-GB" sz="2800" dirty="0">
                <a:latin typeface="Twinkl Cursive Looped" panose="02000000000000000000" pitchFamily="2" charset="0"/>
              </a:rPr>
              <a:t>+ 1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27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20 + 6 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26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                    31 </a:t>
            </a:r>
            <a:r>
              <a:rPr lang="en-GB" sz="2800" dirty="0">
                <a:latin typeface="Twinkl Cursive Looped" panose="02000000000000000000" pitchFamily="2" charset="0"/>
              </a:rPr>
              <a:t>+ 3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34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42 + 3 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45 </a:t>
            </a:r>
            <a:r>
              <a:rPr lang="en-GB" sz="2800" dirty="0" smtClean="0">
                <a:latin typeface="Twinkl Cursive Looped" panose="02000000000000000000" pitchFamily="2" charset="0"/>
              </a:rPr>
              <a:t>                               56 </a:t>
            </a:r>
            <a:r>
              <a:rPr lang="en-GB" sz="2800" dirty="0">
                <a:latin typeface="Twinkl Cursive Looped" panose="02000000000000000000" pitchFamily="2" charset="0"/>
              </a:rPr>
              <a:t>+ 5 </a:t>
            </a:r>
            <a:r>
              <a:rPr lang="en-GB" sz="2800" dirty="0" smtClean="0">
                <a:latin typeface="Twinkl Cursive Looped" panose="02000000000000000000" pitchFamily="2" charset="0"/>
              </a:rPr>
              <a:t>= </a:t>
            </a:r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61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>
                <a:latin typeface="Twinkl Cursive Looped" panose="02000000000000000000" pitchFamily="2" charset="0"/>
              </a:rPr>
              <a:t>Write down all the number bonds to 20 you can think of e.g. 19 + 1= 20    </a:t>
            </a:r>
            <a:endParaRPr lang="en-GB" sz="2800" dirty="0" smtClean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1+19    2+18   3+17   4+16    5+15   6+14  7+13  8+12  9+11 </a:t>
            </a:r>
          </a:p>
          <a:p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Twinkl Cursive Looped" panose="02000000000000000000" pitchFamily="2" charset="0"/>
              </a:rPr>
              <a:t>10+10  11+9  12+8  13+7  14+6  15+5  16+4  17+3  18+2  19+1  </a:t>
            </a:r>
            <a:endParaRPr lang="en-GB" sz="2800" dirty="0">
              <a:solidFill>
                <a:srgbClr val="0070C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389" y="2127441"/>
            <a:ext cx="10385367" cy="2533227"/>
          </a:xfrm>
        </p:spPr>
        <p:txBody>
          <a:bodyPr/>
          <a:lstStyle/>
          <a:p>
            <a:pPr algn="l"/>
            <a:r>
              <a:rPr lang="en-GB" u="sng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02</a:t>
            </a:r>
            <a:r>
              <a:rPr lang="en-GB" u="sng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.11.20</a:t>
            </a:r>
            <a:r>
              <a:rPr lang="en-GB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/>
            </a:r>
            <a:br>
              <a:rPr lang="en-GB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</a:br>
            <a:r>
              <a:rPr lang="en-GB" u="sng" dirty="0" smtClean="0">
                <a:solidFill>
                  <a:schemeClr val="tx1"/>
                </a:solidFill>
                <a:latin typeface="Twinkl Cursive Looped" panose="02000000000000000000" pitchFamily="2" charset="0"/>
              </a:rPr>
              <a:t>L.G. To subtract 2-digit numbers- crossing 10</a:t>
            </a:r>
            <a:endParaRPr lang="en-GB" u="sng" dirty="0">
              <a:solidFill>
                <a:schemeClr val="tx1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8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7775" y="1041862"/>
            <a:ext cx="8190807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winkl Cursive Looped" panose="02000000000000000000" pitchFamily="2" charset="0"/>
              </a:rPr>
              <a:t>Today we are going to learn how to subtract two-digit numbers that cross 10, using the partitioning method.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Watch the following videos: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2800" u="sng" dirty="0">
                <a:latin typeface="Twinkl Cursive Looped" panose="02000000000000000000" pitchFamily="2" charset="0"/>
                <a:hlinkClick r:id="rId2"/>
              </a:rPr>
              <a:t>https://</a:t>
            </a:r>
            <a:r>
              <a:rPr lang="en-GB" sz="2800" u="sng" dirty="0" smtClean="0">
                <a:latin typeface="Twinkl Cursive Looped" panose="02000000000000000000" pitchFamily="2" charset="0"/>
                <a:hlinkClick r:id="rId2"/>
              </a:rPr>
              <a:t>www.youtube.com/watch?v=q-tF7LX7yeo</a:t>
            </a:r>
            <a:endParaRPr lang="en-GB" sz="2800" u="sng" dirty="0" smtClean="0">
              <a:latin typeface="Twinkl Cursive Looped" panose="02000000000000000000" pitchFamily="2" charset="0"/>
            </a:endParaRPr>
          </a:p>
          <a:p>
            <a:endParaRPr lang="en-GB" sz="2800" u="sng" dirty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  </a:t>
            </a:r>
            <a:r>
              <a:rPr lang="en-GB" sz="2800" dirty="0">
                <a:latin typeface="Twinkl Cursive Looped" panose="02000000000000000000" pitchFamily="2" charset="0"/>
                <a:hlinkClick r:id="rId3"/>
              </a:rPr>
              <a:t>https://</a:t>
            </a:r>
            <a:r>
              <a:rPr lang="en-GB" sz="2800" dirty="0" smtClean="0">
                <a:latin typeface="Twinkl Cursive Looped" panose="02000000000000000000" pitchFamily="2" charset="0"/>
                <a:hlinkClick r:id="rId3"/>
              </a:rPr>
              <a:t>www.youtube.com/watch?v=WHm8KjpQr98</a:t>
            </a:r>
            <a:r>
              <a:rPr lang="en-GB" sz="2800" dirty="0" smtClean="0">
                <a:latin typeface="Twinkl Cursive Looped" panose="02000000000000000000" pitchFamily="2" charset="0"/>
              </a:rPr>
              <a:t> (from 2mins 50 secs)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1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12" y="1781175"/>
            <a:ext cx="9705975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595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484" y="676102"/>
            <a:ext cx="814093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winkl Cursive Looped" panose="02000000000000000000" pitchFamily="2" charset="0"/>
              </a:rPr>
              <a:t>Try these in your book:</a:t>
            </a:r>
          </a:p>
          <a:p>
            <a:endParaRPr lang="en-GB" sz="28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62 – 34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45 – 23 =</a:t>
            </a:r>
          </a:p>
          <a:p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54 – 25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65 – 31 =</a:t>
            </a:r>
          </a:p>
          <a:p>
            <a:r>
              <a:rPr lang="en-GB" sz="3200" dirty="0">
                <a:solidFill>
                  <a:srgbClr val="00B050"/>
                </a:solidFill>
                <a:latin typeface="Twinkl Cursive Looped" panose="02000000000000000000" pitchFamily="2" charset="0"/>
              </a:rPr>
              <a:t>7</a:t>
            </a:r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6 – 38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59 – 24 =</a:t>
            </a:r>
          </a:p>
          <a:p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65 – 37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78 – 35 =</a:t>
            </a:r>
          </a:p>
          <a:p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83 – 36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37 – 21 =</a:t>
            </a:r>
          </a:p>
          <a:p>
            <a:r>
              <a:rPr lang="en-GB" sz="32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96 – 59 =                   </a:t>
            </a:r>
            <a:r>
              <a:rPr lang="en-GB" sz="3200" dirty="0" smtClean="0">
                <a:solidFill>
                  <a:srgbClr val="FF9900"/>
                </a:solidFill>
                <a:latin typeface="Twinkl Cursive Looped" panose="02000000000000000000" pitchFamily="2" charset="0"/>
              </a:rPr>
              <a:t>64 – 42 =             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endParaRPr lang="en-GB" sz="2800" dirty="0" smtClean="0"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latin typeface="Twinkl Cursive Looped" panose="02000000000000000000" pitchFamily="2" charset="0"/>
              </a:rPr>
              <a:t>Once you’ve completed these you can have a go at the extension problem.</a:t>
            </a:r>
            <a:endParaRPr lang="en-GB" sz="28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7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7156" y="964276"/>
            <a:ext cx="6367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Plenary</a:t>
            </a: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1536994"/>
            <a:ext cx="8589781" cy="299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5466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225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Twinkl Cursive Looped</vt:lpstr>
      <vt:lpstr>Wingdings 3</vt:lpstr>
      <vt:lpstr>Facet</vt:lpstr>
      <vt:lpstr>PowerPoint Presentation</vt:lpstr>
      <vt:lpstr>PowerPoint Presentation</vt:lpstr>
      <vt:lpstr>02.11.20 L.G. To subtract 2-digit numbers- crossing 10</vt:lpstr>
      <vt:lpstr>PowerPoint Presentation</vt:lpstr>
      <vt:lpstr>PowerPoint Presentation</vt:lpstr>
      <vt:lpstr>PowerPoint Presentation</vt:lpstr>
      <vt:lpstr>PowerPoint Presentation</vt:lpstr>
    </vt:vector>
  </TitlesOfParts>
  <Company>Hawes Side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Moville</dc:creator>
  <cp:lastModifiedBy>Caroline Moville</cp:lastModifiedBy>
  <cp:revision>11</cp:revision>
  <dcterms:created xsi:type="dcterms:W3CDTF">2020-10-07T19:50:40Z</dcterms:created>
  <dcterms:modified xsi:type="dcterms:W3CDTF">2020-10-21T20:01:49Z</dcterms:modified>
</cp:coreProperties>
</file>